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notesMasters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de89fbf97baa484a" /><Relationship Type="http://schemas.openxmlformats.org/officeDocument/2006/relationships/extended-properties" Target="/docProps/app.xml" Id="R8685d9b78c1b453d" /><Relationship Type="http://schemas.openxmlformats.org/officeDocument/2006/relationships/officeDocument" Target="/ppt/presentation.xml" Id="R0534e4eae9f54bab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08cbc0ccc3dd4213"/>
  </p:sldMasterIdLst>
  <p:notesMasterIdLst>
    <p:notesMasterId xmlns:r="http://schemas.openxmlformats.org/officeDocument/2006/relationships" r:id="R81ac9e45ef874e49"/>
  </p:notesMasterIdLst>
  <p:sldIdLst>
    <p:sldId xmlns:r="http://schemas.openxmlformats.org/officeDocument/2006/relationships" id="256" r:id="Rd80dee44d6ca4c19"/>
    <p:sldId xmlns:r="http://schemas.openxmlformats.org/officeDocument/2006/relationships" id="257" r:id="R4f0ba0d5495a4a06"/>
    <p:sldId xmlns:r="http://schemas.openxmlformats.org/officeDocument/2006/relationships" id="258" r:id="R9ad74b6df0144ed7"/>
    <p:sldId xmlns:r="http://schemas.openxmlformats.org/officeDocument/2006/relationships" id="259" r:id="Rf10c659443c947d5"/>
    <p:sldId xmlns:r="http://schemas.openxmlformats.org/officeDocument/2006/relationships" id="260" r:id="Rd7a572d677ab43e1"/>
    <p:sldId xmlns:r="http://schemas.openxmlformats.org/officeDocument/2006/relationships" id="261" r:id="R8693cc6bd59244fe"/>
    <p:sldId xmlns:r="http://schemas.openxmlformats.org/officeDocument/2006/relationships" id="262" r:id="R4e2dda37434e4b57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08cbc0ccc3dd4213" /><Relationship Type="http://schemas.openxmlformats.org/officeDocument/2006/relationships/theme" Target="/ppt/theme/theme1.xml" Id="R9ca2638599bd4ee1" /><Relationship Type="http://schemas.openxmlformats.org/officeDocument/2006/relationships/notesMaster" Target="/ppt/notesMasters/notesMaster1.xml" Id="R81ac9e45ef874e49" /><Relationship Type="http://schemas.openxmlformats.org/officeDocument/2006/relationships/presProps" Target="/ppt/presProps.xml" Id="R82e4749dcb3a4135" /><Relationship Type="http://schemas.openxmlformats.org/officeDocument/2006/relationships/viewProps" Target="/ppt/viewProps.xml" Id="R540a890c485a4a9b" /><Relationship Type="http://schemas.openxmlformats.org/officeDocument/2006/relationships/tableStyles" Target="/ppt/tableStyles.xml" Id="R79a0689600b04716" /><Relationship Type="http://schemas.openxmlformats.org/officeDocument/2006/relationships/slide" Target="/ppt/slides/slide1.xml" Id="Rd80dee44d6ca4c19" /><Relationship Type="http://schemas.openxmlformats.org/officeDocument/2006/relationships/slide" Target="/ppt/slides/slide2.xml" Id="R4f0ba0d5495a4a06" /><Relationship Type="http://schemas.openxmlformats.org/officeDocument/2006/relationships/slide" Target="/ppt/slides/slide3.xml" Id="R9ad74b6df0144ed7" /><Relationship Type="http://schemas.openxmlformats.org/officeDocument/2006/relationships/slide" Target="/ppt/slides/slide4.xml" Id="Rf10c659443c947d5" /><Relationship Type="http://schemas.openxmlformats.org/officeDocument/2006/relationships/slide" Target="/ppt/slides/slide5.xml" Id="Rd7a572d677ab43e1" /><Relationship Type="http://schemas.openxmlformats.org/officeDocument/2006/relationships/slide" Target="/ppt/slides/slide6.xml" Id="R8693cc6bd59244fe" /><Relationship Type="http://schemas.openxmlformats.org/officeDocument/2006/relationships/slide" Target="/ppt/slides/slide7.xml" Id="R4e2dda37434e4b57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2.xml" Id="R442546f1b10542cc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bb3b07af94444663" /><Relationship Type="http://schemas.openxmlformats.org/officeDocument/2006/relationships/notesMaster" Target="/ppt/notesMasters/notesMaster1.xml" Id="R1a0e057a7d924b56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0560773c826c463e" /><Relationship Type="http://schemas.openxmlformats.org/officeDocument/2006/relationships/notesMaster" Target="/ppt/notesMasters/notesMaster1.xml" Id="Rf31034d656264415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441b84eb4ebc445d" /><Relationship Type="http://schemas.openxmlformats.org/officeDocument/2006/relationships/notesMaster" Target="/ppt/notesMasters/notesMaster1.xml" Id="R28f0707dfcbe47b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bf26659933bb4dcb" /><Relationship Type="http://schemas.openxmlformats.org/officeDocument/2006/relationships/notesMaster" Target="/ppt/notesMasters/notesMaster1.xml" Id="R590f23a2f00a417f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af5eec19ea8741a2" /><Relationship Type="http://schemas.openxmlformats.org/officeDocument/2006/relationships/notesMaster" Target="/ppt/notesMasters/notesMaster1.xml" Id="Rb3e37f3850a34af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4eb59b997a83477f" /><Relationship Type="http://schemas.openxmlformats.org/officeDocument/2006/relationships/notesMaster" Target="/ppt/notesMasters/notesMaster1.xml" Id="Rd3fb370f2ea540bb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130ecd7475d449c9" /><Relationship Type="http://schemas.openxmlformats.org/officeDocument/2006/relationships/notesMaster" Target="/ppt/notesMasters/notesMaster1.xml" Id="Ra7de2d363f414ce8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19d6dd813ecd4034" /></Relationships>
</file>

<file path=ppt/slideLayouts/slideLayout2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998f679ffc674302" /><Relationship Type="http://schemas.openxmlformats.org/officeDocument/2006/relationships/slideLayout" Target="/ppt/slideLayouts/slideLayout2.xml" Id="Rc69e2177bacd4720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c69e2177bacd4720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717a7b443b4d4f94" /><Relationship Type="http://schemas.openxmlformats.org/officeDocument/2006/relationships/image" Target="/ppt/media/image.png" Id="Rebcc12eae4e04f48" /><Relationship Type="http://schemas.openxmlformats.org/officeDocument/2006/relationships/notesSlide" Target="/ppt/notesSlides/notesSlide1.xml" Id="Re2652154a73e400e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d60e44d4b4b649c7" /><Relationship Type="http://schemas.openxmlformats.org/officeDocument/2006/relationships/notesSlide" Target="/ppt/notesSlides/notesSlide2.xml" Id="R66a6b08a257f43d9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ee1b7115b4a24248" /><Relationship Type="http://schemas.openxmlformats.org/officeDocument/2006/relationships/notesSlide" Target="/ppt/notesSlides/notesSlide3.xml" Id="Rf87ceedff3b3446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d2c537f60ac54d75" /><Relationship Type="http://schemas.openxmlformats.org/officeDocument/2006/relationships/image" Target="/ppt/media/image2.png" Id="Rd82038d3802b406b" /><Relationship Type="http://schemas.openxmlformats.org/officeDocument/2006/relationships/notesSlide" Target="/ppt/notesSlides/notesSlide4.xml" Id="Rbffee458cac2422f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96e92e6d247c40de" /><Relationship Type="http://schemas.openxmlformats.org/officeDocument/2006/relationships/image" Target="/ppt/media/image3.png" Id="R460d5194a9404681" /><Relationship Type="http://schemas.openxmlformats.org/officeDocument/2006/relationships/notesSlide" Target="/ppt/notesSlides/notesSlide5.xml" Id="R7871177a3200452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28565dc935fd4c84" /><Relationship Type="http://schemas.openxmlformats.org/officeDocument/2006/relationships/image" Target="/ppt/media/image4.png" Id="Rc6325cde90eb48d5" /><Relationship Type="http://schemas.openxmlformats.org/officeDocument/2006/relationships/notesSlide" Target="/ppt/notesSlides/notesSlide6.xml" Id="R43ebd59eff7f48fd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019e90fcbbf74484" /><Relationship Type="http://schemas.openxmlformats.org/officeDocument/2006/relationships/notesSlide" Target="/ppt/notesSlides/notesSlide7.xml" Id="R317702c7ecba4e2e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bcc12eae4e04f48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E2BBF0B-71B6-4D6F-B432-DD7ACD2C73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0C09">
              <a:alpha val="48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kicker-1-marker">
            <a:extLst xmlns:a="http://schemas.openxmlformats.org/drawingml/2006/main">
              <a:ext uri="{FF2B5EF4-FFF2-40B4-BE49-F238E27FC236}">
                <a16:creationId xmlns:a16="http://schemas.microsoft.com/office/drawing/2014/main" id="{4F51EA1D-4DE8-4048-87D5-0D98137014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57225"/>
            <a:ext cx="66675" cy="666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59B5F"/>
          </a:solidFill>
          <a:ln xmlns:a="http://schemas.openxmlformats.org/drawingml/2006/main" w="0">
            <a:solidFill>
              <a:srgbClr val="C59B5F"/>
            </a:solidFill>
            <a:prstDash val="solid"/>
          </a:ln>
        </p:spPr>
      </p:sp>
      <p:sp>
        <p:nvSpPr>
          <p:cNvPr id="4" name="kicker-1-label">
            <a:extLst xmlns:a="http://schemas.openxmlformats.org/drawingml/2006/main">
              <a:ext uri="{FF2B5EF4-FFF2-40B4-BE49-F238E27FC236}">
                <a16:creationId xmlns:a16="http://schemas.microsoft.com/office/drawing/2014/main" id="{AD899CDD-74FD-47EF-A52D-07F039A658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609600"/>
            <a:ext cx="3048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C59B5F"/>
                </a:solidFill>
                <a:latin typeface="Yu Gothic"/>
                <a:ea typeface="Yu Gothic"/>
                <a:cs typeface="Yu Gothic"/>
              </a:defRPr>
            </a:pPr>
            <a:r>
              <a:rPr sz="975" b="1">
                <a:solidFill>
                  <a:srgbClr val="C59B5F"/>
                </a:solidFill>
                <a:latin typeface="Yu Gothic"/>
                <a:ea typeface="Yu Gothic"/>
                <a:cs typeface="Yu Gothic"/>
              </a:rPr>
              <a:t>STORYFORGE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BCF9C33-242A-4CF5-93C9-5C18713FF6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352550"/>
            <a:ext cx="53340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375" b="1">
                <a:solidFill>
                  <a:srgbClr val="FFFAF0"/>
                </a:solidFill>
                <a:latin typeface="Yu Mincho"/>
                <a:ea typeface="Yu Mincho"/>
                <a:cs typeface="Yu Mincho"/>
              </a:defRPr>
            </a:pPr>
            <a:r>
              <a:rPr sz="3375" b="1">
                <a:solidFill>
                  <a:srgbClr val="FFFAF0"/>
                </a:solidFill>
                <a:latin typeface="Yu Mincho"/>
                <a:ea typeface="Yu Mincho"/>
                <a:cs typeface="Yu Mincho"/>
              </a:rPr>
              <a:t>物語のための、</a:t>
            </a:r>
          </a:p>
          <a:p xmlns:a="http://schemas.openxmlformats.org/drawingml/2006/main">
            <a:pPr algn="l">
              <a:defRPr sz="3375" b="1">
                <a:solidFill>
                  <a:srgbClr val="FFFAF0"/>
                </a:solidFill>
                <a:latin typeface="Yu Mincho"/>
                <a:ea typeface="Yu Mincho"/>
                <a:cs typeface="Yu Mincho"/>
              </a:defRPr>
            </a:pPr>
            <a:r>
              <a:rPr sz="3375" b="1">
                <a:solidFill>
                  <a:srgbClr val="FFFAF0"/>
                </a:solidFill>
                <a:latin typeface="Yu Mincho"/>
                <a:ea typeface="Yu Mincho"/>
                <a:cs typeface="Yu Mincho"/>
              </a:rPr>
              <a:t>ローカル創作ワークベンチ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0B926CE-C6A8-4DAB-9421-2C9E28F525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467100"/>
            <a:ext cx="48577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E7DDCB"/>
                </a:solidFill>
                <a:latin typeface="Yu Gothic"/>
                <a:ea typeface="Yu Gothic"/>
                <a:cs typeface="Yu Gothic"/>
              </a:defRPr>
            </a:pPr>
            <a:r>
              <a:rPr sz="1500" b="0">
                <a:solidFill>
                  <a:srgbClr val="E7DDCB"/>
                </a:solidFill>
                <a:latin typeface="Yu Gothic"/>
                <a:ea typeface="Yu Gothic"/>
                <a:cs typeface="Yu Gothic"/>
              </a:rPr>
              <a:t>本文、設定、相談、校正、出力まで</a:t>
            </a:r>
          </a:p>
          <a:p xmlns:a="http://schemas.openxmlformats.org/drawingml/2006/main">
            <a:pPr algn="l">
              <a:defRPr sz="1500" b="0">
                <a:solidFill>
                  <a:srgbClr val="E7DDCB"/>
                </a:solidFill>
                <a:latin typeface="Yu Gothic"/>
                <a:ea typeface="Yu Gothic"/>
                <a:cs typeface="Yu Gothic"/>
              </a:defRPr>
            </a:pPr>
            <a:r>
              <a:rPr sz="1500" b="0">
                <a:solidFill>
                  <a:srgbClr val="E7DDCB"/>
                </a:solidFill>
                <a:latin typeface="Yu Gothic"/>
                <a:ea typeface="Yu Gothic"/>
                <a:cs typeface="Yu Gothic"/>
              </a:rPr>
              <a:t>作品ファイルを自分のPCに置いたまま、AIと一緒に書く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443F165-5DBE-4B46-829C-187657D9D0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867400"/>
            <a:ext cx="34290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CBBDA4"/>
                </a:solidFill>
                <a:latin typeface="Yu Gothic"/>
                <a:ea typeface="Yu Gothic"/>
                <a:cs typeface="Yu Gothic"/>
              </a:defRPr>
            </a:pPr>
            <a:r>
              <a:rPr sz="1125" b="0">
                <a:solidFill>
                  <a:srgbClr val="CBBDA4"/>
                </a:solidFill>
                <a:latin typeface="Yu Gothic"/>
                <a:ea typeface="Yu Gothic"/>
                <a:cs typeface="Yu Gothic"/>
              </a:rPr>
              <a:t>実装済み仕様から読むアプリ紹介</a:t>
            </a:r>
          </a:p>
        </p:txBody>
      </p:sp>
    </p:spTree>
    <p:extLst>
      <p:ext uri="{BB962C8B-B14F-4D97-AF65-F5344CB8AC3E}">
        <p14:creationId xmlns:p14="http://schemas.microsoft.com/office/powerpoint/2010/main" val="1383651019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961AF3E-97E9-4136-AC5C-33B7C8F3FD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EFE4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kicker-2-marker">
            <a:extLst xmlns:a="http://schemas.openxmlformats.org/drawingml/2006/main">
              <a:ext uri="{FF2B5EF4-FFF2-40B4-BE49-F238E27FC236}">
                <a16:creationId xmlns:a16="http://schemas.microsoft.com/office/drawing/2014/main" id="{972FD9C5-7C71-4DC8-A825-681C362905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04825"/>
            <a:ext cx="66675" cy="666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6A4F"/>
          </a:solidFill>
          <a:ln xmlns:a="http://schemas.openxmlformats.org/drawingml/2006/main" w="0">
            <a:solidFill>
              <a:srgbClr val="2D6A4F"/>
            </a:solidFill>
            <a:prstDash val="solid"/>
          </a:ln>
        </p:spPr>
      </p:sp>
      <p:sp>
        <p:nvSpPr>
          <p:cNvPr id="3" name="kicker-2-label">
            <a:extLst xmlns:a="http://schemas.openxmlformats.org/drawingml/2006/main">
              <a:ext uri="{FF2B5EF4-FFF2-40B4-BE49-F238E27FC236}">
                <a16:creationId xmlns:a16="http://schemas.microsoft.com/office/drawing/2014/main" id="{8BAE8B64-38F5-4458-9067-6EFE25CE6D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457200"/>
            <a:ext cx="3048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D6A4F"/>
                </a:solidFill>
                <a:latin typeface="Yu Gothic"/>
                <a:ea typeface="Yu Gothic"/>
                <a:cs typeface="Yu Gothic"/>
              </a:defRPr>
            </a:pPr>
            <a:r>
              <a:rPr sz="975" b="1">
                <a:solidFill>
                  <a:srgbClr val="2D6A4F"/>
                </a:solidFill>
                <a:latin typeface="Yu Gothic"/>
                <a:ea typeface="Yu Gothic"/>
                <a:cs typeface="Yu Gothic"/>
              </a:rPr>
              <a:t>PRODUCT THESIS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35B7517-3CC6-4824-A58C-29388FE632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914400"/>
            <a:ext cx="68580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11B"/>
                </a:solidFill>
                <a:latin typeface="Yu Mincho"/>
                <a:ea typeface="Yu Mincho"/>
                <a:cs typeface="Yu Mincho"/>
              </a:defRPr>
            </a:pPr>
            <a:r>
              <a:rPr sz="2550" b="1">
                <a:solidFill>
                  <a:srgbClr val="17211B"/>
                </a:solidFill>
                <a:latin typeface="Yu Mincho"/>
                <a:ea typeface="Yu Mincho"/>
                <a:cs typeface="Yu Mincho"/>
              </a:rPr>
              <a:t>StoryForge は、創作資料とAI作業を</a:t>
            </a:r>
          </a:p>
          <a:p xmlns:a="http://schemas.openxmlformats.org/drawingml/2006/main">
            <a:pPr algn="l">
              <a:defRPr sz="2550" b="1">
                <a:solidFill>
                  <a:srgbClr val="17211B"/>
                </a:solidFill>
                <a:latin typeface="Yu Mincho"/>
                <a:ea typeface="Yu Mincho"/>
                <a:cs typeface="Yu Mincho"/>
              </a:defRPr>
            </a:pPr>
            <a:r>
              <a:rPr sz="2550" b="1">
                <a:solidFill>
                  <a:srgbClr val="17211B"/>
                </a:solidFill>
                <a:latin typeface="Yu Mincho"/>
                <a:ea typeface="Yu Mincho"/>
                <a:cs typeface="Yu Mincho"/>
              </a:rPr>
              <a:t>ひとつの机に戻すアプリ。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57564A5-AC88-462F-8DB8-4EF49D0CED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2114550"/>
            <a:ext cx="628650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8746B"/>
                </a:solidFill>
                <a:latin typeface="Yu Gothic"/>
                <a:ea typeface="Yu Gothic"/>
                <a:cs typeface="Yu Gothic"/>
              </a:defRPr>
            </a:pPr>
            <a:r>
              <a:rPr sz="1275" b="0">
                <a:solidFill>
                  <a:srgbClr val="68746B"/>
                </a:solidFill>
                <a:latin typeface="Yu Gothic"/>
                <a:ea typeface="Yu Gothic"/>
                <a:cs typeface="Yu Gothic"/>
              </a:rPr>
              <a:t>クラウドに貼り付けるための道具ではなく、ローカルのMarkdown作品群を中心に、生成・相談・校正・エクスポートを接続する設計です。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724CF3C-8918-4AA1-899D-AF60B73404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524250"/>
            <a:ext cx="3143250" cy="2076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AF2"/>
          </a:solidFill>
          <a:ln xmlns:a="http://schemas.openxmlformats.org/drawingml/2006/main" w="9525">
            <a:solidFill>
              <a:srgbClr val="D8CBB7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81B2C42-DC51-418C-8800-9AD6FA1A90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3752850"/>
            <a:ext cx="4572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C59B5F"/>
                </a:solidFill>
                <a:latin typeface="Yu Gothic"/>
                <a:ea typeface="Yu Gothic"/>
                <a:cs typeface="Yu Gothic"/>
              </a:defRPr>
            </a:pPr>
            <a:r>
              <a:rPr sz="1200" b="1">
                <a:solidFill>
                  <a:srgbClr val="C59B5F"/>
                </a:solidFill>
                <a:latin typeface="Yu Gothic"/>
                <a:ea typeface="Yu Gothic"/>
                <a:cs typeface="Yu Gothic"/>
              </a:rPr>
              <a:t>01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787E648-D1AB-440B-A2B0-A22CB42F90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4114800"/>
            <a:ext cx="2476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7211B"/>
                </a:solidFill>
                <a:latin typeface="Yu Gothic"/>
                <a:ea typeface="Yu Gothic"/>
                <a:cs typeface="Yu Gothic"/>
              </a:defRPr>
            </a:pPr>
            <a:r>
              <a:rPr sz="1650" b="1">
                <a:solidFill>
                  <a:srgbClr val="17211B"/>
                </a:solidFill>
                <a:latin typeface="Yu Gothic"/>
                <a:ea typeface="Yu Gothic"/>
                <a:cs typeface="Yu Gothic"/>
              </a:rPr>
              <a:t>資料が散らばらない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1A360CE-1E49-42AC-B1E7-236FF3CD06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4514850"/>
            <a:ext cx="457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6A4F"/>
          </a:solidFill>
          <a:ln xmlns:a="http://schemas.openxmlformats.org/drawingml/2006/main" w="0">
            <a:solidFill>
              <a:srgbClr val="2D6A4F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B0376B8-2BFA-4A67-BAF6-E3D0666B12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4724400"/>
            <a:ext cx="25336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68746B"/>
                </a:solidFill>
                <a:latin typeface="Yu Gothic"/>
                <a:ea typeface="Yu Gothic"/>
                <a:cs typeface="Yu Gothic"/>
              </a:defRPr>
            </a:pPr>
            <a:r>
              <a:rPr sz="1050" b="0">
                <a:solidFill>
                  <a:srgbClr val="68746B"/>
                </a:solidFill>
                <a:latin typeface="Yu Gothic"/>
                <a:ea typeface="Yu Gothic"/>
                <a:cs typeface="Yu Gothic"/>
              </a:rPr>
              <a:t>キャラクター、世界観、あらすじ、用語集、文体資料を作品フォルダで管理。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CD40103-ECAF-48BA-9FC6-F7079E95BE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3524250"/>
            <a:ext cx="3143250" cy="2076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AF2"/>
          </a:solidFill>
          <a:ln xmlns:a="http://schemas.openxmlformats.org/drawingml/2006/main" w="9525">
            <a:solidFill>
              <a:srgbClr val="D8CBB7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0BC2930-4D2E-41E6-AE5A-EA0DF71293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3752850"/>
            <a:ext cx="4572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C59B5F"/>
                </a:solidFill>
                <a:latin typeface="Yu Gothic"/>
                <a:ea typeface="Yu Gothic"/>
                <a:cs typeface="Yu Gothic"/>
              </a:defRPr>
            </a:pPr>
            <a:r>
              <a:rPr sz="1200" b="1">
                <a:solidFill>
                  <a:srgbClr val="C59B5F"/>
                </a:solidFill>
                <a:latin typeface="Yu Gothic"/>
                <a:ea typeface="Yu Gothic"/>
                <a:cs typeface="Yu Gothic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FB71E8F-0782-4E29-ADD6-AD67CC3D35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4114800"/>
            <a:ext cx="2476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7211B"/>
                </a:solidFill>
                <a:latin typeface="Yu Gothic"/>
                <a:ea typeface="Yu Gothic"/>
                <a:cs typeface="Yu Gothic"/>
              </a:defRPr>
            </a:pPr>
            <a:r>
              <a:rPr sz="1650" b="1">
                <a:solidFill>
                  <a:srgbClr val="17211B"/>
                </a:solidFill>
                <a:latin typeface="Yu Gothic"/>
                <a:ea typeface="Yu Gothic"/>
                <a:cs typeface="Yu Gothic"/>
              </a:rPr>
              <a:t>AIが文脈を忘れにくい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EC1D3DE-D619-4957-89A2-50F3BCE74E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4514850"/>
            <a:ext cx="457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6A4F"/>
          </a:solidFill>
          <a:ln xmlns:a="http://schemas.openxmlformats.org/drawingml/2006/main" w="0">
            <a:solidFill>
              <a:srgbClr val="2D6A4F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F2648B5E-F785-4875-90D4-9554741E23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4724400"/>
            <a:ext cx="25336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68746B"/>
                </a:solidFill>
                <a:latin typeface="Yu Gothic"/>
                <a:ea typeface="Yu Gothic"/>
                <a:cs typeface="Yu Gothic"/>
              </a:defRPr>
            </a:pPr>
            <a:r>
              <a:rPr sz="1050" b="0">
                <a:solidFill>
                  <a:srgbClr val="68746B"/>
                </a:solidFill>
                <a:latin typeface="Yu Gothic"/>
                <a:ea typeface="Yu Gothic"/>
                <a:cs typeface="Yu Gothic"/>
              </a:rPr>
              <a:t>選んだ資料と現在章をコンテキスト化し、2案生成・相談・校正へつなぐ。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C7860659-BF2F-4A23-86B2-4195CF3925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524250"/>
            <a:ext cx="3143250" cy="2076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AF2"/>
          </a:solidFill>
          <a:ln xmlns:a="http://schemas.openxmlformats.org/drawingml/2006/main" w="9525">
            <a:solidFill>
              <a:srgbClr val="D8CBB7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2A73AEA-685A-40BE-BA09-F662C25F4A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3752850"/>
            <a:ext cx="4572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C59B5F"/>
                </a:solidFill>
                <a:latin typeface="Yu Gothic"/>
                <a:ea typeface="Yu Gothic"/>
                <a:cs typeface="Yu Gothic"/>
              </a:defRPr>
            </a:pPr>
            <a:r>
              <a:rPr sz="1200" b="1">
                <a:solidFill>
                  <a:srgbClr val="C59B5F"/>
                </a:solidFill>
                <a:latin typeface="Yu Gothic"/>
                <a:ea typeface="Yu Gothic"/>
                <a:cs typeface="Yu Gothic"/>
              </a:rPr>
              <a:t>03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7471715B-4479-417C-9D9A-C17DA34005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4114800"/>
            <a:ext cx="2476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7211B"/>
                </a:solidFill>
                <a:latin typeface="Yu Gothic"/>
                <a:ea typeface="Yu Gothic"/>
                <a:cs typeface="Yu Gothic"/>
              </a:defRPr>
            </a:pPr>
            <a:r>
              <a:rPr sz="1650" b="1">
                <a:solidFill>
                  <a:srgbClr val="17211B"/>
                </a:solidFill>
                <a:latin typeface="Yu Gothic"/>
                <a:ea typeface="Yu Gothic"/>
                <a:cs typeface="Yu Gothic"/>
              </a:rPr>
              <a:t>出口まで見えている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321D3B3-A37C-471F-AED0-61EBFFDE66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4514850"/>
            <a:ext cx="457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6A4F"/>
          </a:solidFill>
          <a:ln xmlns:a="http://schemas.openxmlformats.org/drawingml/2006/main" w="0">
            <a:solidFill>
              <a:srgbClr val="2D6A4F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83761FCF-2C19-42FC-BCD0-235B28E7C6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4724400"/>
            <a:ext cx="25336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68746B"/>
                </a:solidFill>
                <a:latin typeface="Yu Gothic"/>
                <a:ea typeface="Yu Gothic"/>
                <a:cs typeface="Yu Gothic"/>
              </a:defRPr>
            </a:pPr>
            <a:r>
              <a:rPr sz="1050" b="0">
                <a:solidFill>
                  <a:srgbClr val="68746B"/>
                </a:solidFill>
                <a:latin typeface="Yu Gothic"/>
                <a:ea typeface="Yu Gothic"/>
                <a:cs typeface="Yu Gothic"/>
              </a:rPr>
              <a:t>Markdown / text / TiranoScript 出力と、生成物のプレビュー編集まで対応。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7A186685-3DCC-4FBC-AB2D-0DE480B305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72850" y="640080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68746B"/>
                </a:solidFill>
                <a:latin typeface="Yu Gothic"/>
                <a:ea typeface="Yu Gothic"/>
                <a:cs typeface="Yu Gothic"/>
              </a:defRPr>
            </a:pPr>
            <a:r>
              <a:rPr sz="900" b="0">
                <a:solidFill>
                  <a:srgbClr val="68746B"/>
                </a:solidFill>
                <a:latin typeface="Yu Gothic"/>
                <a:ea typeface="Yu Gothic"/>
                <a:cs typeface="Yu Gothic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91444333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11CF753-30F8-4657-9666-37751C8CCF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BF7E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kicker-3-marker">
            <a:extLst xmlns:a="http://schemas.openxmlformats.org/drawingml/2006/main">
              <a:ext uri="{FF2B5EF4-FFF2-40B4-BE49-F238E27FC236}">
                <a16:creationId xmlns:a16="http://schemas.microsoft.com/office/drawing/2014/main" id="{86DD61A9-970D-428E-AC0C-B794DCD340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04825"/>
            <a:ext cx="66675" cy="666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6A4F"/>
          </a:solidFill>
          <a:ln xmlns:a="http://schemas.openxmlformats.org/drawingml/2006/main" w="0">
            <a:solidFill>
              <a:srgbClr val="2D6A4F"/>
            </a:solidFill>
            <a:prstDash val="solid"/>
          </a:ln>
        </p:spPr>
      </p:sp>
      <p:sp>
        <p:nvSpPr>
          <p:cNvPr id="3" name="kicker-3-label">
            <a:extLst xmlns:a="http://schemas.openxmlformats.org/drawingml/2006/main">
              <a:ext uri="{FF2B5EF4-FFF2-40B4-BE49-F238E27FC236}">
                <a16:creationId xmlns:a16="http://schemas.microsoft.com/office/drawing/2014/main" id="{6C1A72A9-6737-4477-BEC0-5ED1915EC6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457200"/>
            <a:ext cx="3048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D6A4F"/>
                </a:solidFill>
                <a:latin typeface="Yu Gothic"/>
                <a:ea typeface="Yu Gothic"/>
                <a:cs typeface="Yu Gothic"/>
              </a:defRPr>
            </a:pPr>
            <a:r>
              <a:rPr sz="975" b="1">
                <a:solidFill>
                  <a:srgbClr val="2D6A4F"/>
                </a:solidFill>
                <a:latin typeface="Yu Gothic"/>
                <a:ea typeface="Yu Gothic"/>
                <a:cs typeface="Yu Gothic"/>
              </a:rPr>
              <a:t>LOCAL FILE MODEL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4CF99FB-3E3F-4C3B-BA6B-C41A10545A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95350"/>
            <a:ext cx="7239000" cy="476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7211B"/>
                </a:solidFill>
                <a:latin typeface="Yu Mincho"/>
                <a:ea typeface="Yu Mincho"/>
                <a:cs typeface="Yu Mincho"/>
              </a:defRPr>
            </a:pPr>
            <a:r>
              <a:rPr sz="2550" b="1">
                <a:solidFill>
                  <a:srgbClr val="17211B"/>
                </a:solidFill>
                <a:latin typeface="Yu Mincho"/>
                <a:ea typeface="Yu Mincho"/>
                <a:cs typeface="Yu Mincho"/>
              </a:rPr>
              <a:t>作品は、読めるファイル構造として残る。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D4D1EC9-8E73-4D65-8ADA-3BFD010460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1504950"/>
            <a:ext cx="685800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68746B"/>
                </a:solidFill>
                <a:latin typeface="Yu Gothic"/>
                <a:ea typeface="Yu Gothic"/>
                <a:cs typeface="Yu Gothic"/>
              </a:defRPr>
            </a:pPr>
            <a:r>
              <a:rPr sz="1200" b="0">
                <a:solidFill>
                  <a:srgbClr val="68746B"/>
                </a:solidFill>
                <a:latin typeface="Yu Gothic"/>
                <a:ea typeface="Yu Gothic"/>
                <a:cs typeface="Yu Gothic"/>
              </a:rPr>
              <a:t>Tauri Store に閉じ込めず、本文と資料は Markdown / JSON として作品フォルダへ。外部エディタでも扱いやすい構造です。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D37942E-EB60-4F5D-B244-A6AFEBF20E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2476500"/>
            <a:ext cx="4057650" cy="3219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F1713"/>
          </a:solidFill>
          <a:ln xmlns:a="http://schemas.openxmlformats.org/drawingml/2006/main" w="9525">
            <a:solidFill>
              <a:srgbClr val="27382F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318347D-176B-45E9-8ED0-5C9706CA8F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2781300"/>
            <a:ext cx="2286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FFFAF0"/>
                </a:solidFill>
                <a:latin typeface="Consolas"/>
                <a:ea typeface="Consolas"/>
                <a:cs typeface="Consolas"/>
              </a:defRPr>
            </a:pPr>
            <a:r>
              <a:rPr sz="1425" b="1">
                <a:solidFill>
                  <a:srgbClr val="FFFAF0"/>
                </a:solidFill>
                <a:latin typeface="Consolas"/>
                <a:ea typeface="Consolas"/>
                <a:cs typeface="Consolas"/>
              </a:rPr>
              <a:t>作品フォルダ/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974541F-CDAB-4EAE-946F-9039424B52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3181350"/>
            <a:ext cx="32004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C59B5F"/>
                </a:solidFill>
                <a:latin typeface="Consolas"/>
                <a:ea typeface="Consolas"/>
                <a:cs typeface="Consolas"/>
              </a:defRPr>
            </a:pPr>
            <a:r>
              <a:rPr sz="1125" b="0">
                <a:solidFill>
                  <a:srgbClr val="C59B5F"/>
                </a:solidFill>
                <a:latin typeface="Consolas"/>
                <a:ea typeface="Consolas"/>
                <a:cs typeface="Consolas"/>
              </a:rPr>
              <a:t>  meta.json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4697005-AA4E-4249-B386-2148592B1E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3457575"/>
            <a:ext cx="32004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DED6C8"/>
                </a:solidFill>
                <a:latin typeface="Consolas"/>
                <a:ea typeface="Consolas"/>
                <a:cs typeface="Consolas"/>
              </a:defRPr>
            </a:pPr>
            <a:r>
              <a:rPr sz="1125" b="0">
                <a:solidFill>
                  <a:srgbClr val="DED6C8"/>
                </a:solidFill>
                <a:latin typeface="Consolas"/>
                <a:ea typeface="Consolas"/>
                <a:cs typeface="Consolas"/>
              </a:rPr>
              <a:t>  world.md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FBF1AFA-5A41-4D6C-83FD-9AF6903538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3733800"/>
            <a:ext cx="32004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DED6C8"/>
                </a:solidFill>
                <a:latin typeface="Consolas"/>
                <a:ea typeface="Consolas"/>
                <a:cs typeface="Consolas"/>
              </a:defRPr>
            </a:pPr>
            <a:r>
              <a:rPr sz="1125" b="0">
                <a:solidFill>
                  <a:srgbClr val="DED6C8"/>
                </a:solidFill>
                <a:latin typeface="Consolas"/>
                <a:ea typeface="Consolas"/>
                <a:cs typeface="Consolas"/>
              </a:rPr>
              <a:t>  synopsis.md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B23955B-B7AE-4CB8-BB72-7EB768AADF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010025"/>
            <a:ext cx="32004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DED6C8"/>
                </a:solidFill>
                <a:latin typeface="Consolas"/>
                <a:ea typeface="Consolas"/>
                <a:cs typeface="Consolas"/>
              </a:defRPr>
            </a:pPr>
            <a:r>
              <a:rPr sz="1125" b="0">
                <a:solidFill>
                  <a:srgbClr val="DED6C8"/>
                </a:solidFill>
                <a:latin typeface="Consolas"/>
                <a:ea typeface="Consolas"/>
                <a:cs typeface="Consolas"/>
              </a:rPr>
              <a:t>  writing_style.md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A35D38D-69DB-4109-9BD1-8D65D807FA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286250"/>
            <a:ext cx="32004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DED6C8"/>
                </a:solidFill>
                <a:latin typeface="Consolas"/>
                <a:ea typeface="Consolas"/>
                <a:cs typeface="Consolas"/>
              </a:defRPr>
            </a:pPr>
            <a:r>
              <a:rPr sz="1125" b="0">
                <a:solidFill>
                  <a:srgbClr val="DED6C8"/>
                </a:solidFill>
                <a:latin typeface="Consolas"/>
                <a:ea typeface="Consolas"/>
                <a:cs typeface="Consolas"/>
              </a:rPr>
              <a:t>  world_glossary.md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C294687F-9C91-447C-B9E4-009E90DB79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562475"/>
            <a:ext cx="32004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DED6C8"/>
                </a:solidFill>
                <a:latin typeface="Consolas"/>
                <a:ea typeface="Consolas"/>
                <a:cs typeface="Consolas"/>
              </a:defRPr>
            </a:pPr>
            <a:r>
              <a:rPr sz="1125" b="0">
                <a:solidFill>
                  <a:srgbClr val="DED6C8"/>
                </a:solidFill>
                <a:latin typeface="Consolas"/>
                <a:ea typeface="Consolas"/>
                <a:cs typeface="Consolas"/>
              </a:rPr>
              <a:t>  characters/キャラクター名.md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CD2CA45-08F1-4AD7-8DC4-F146B8A81B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838700"/>
            <a:ext cx="32004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DED6C8"/>
                </a:solidFill>
                <a:latin typeface="Consolas"/>
                <a:ea typeface="Consolas"/>
                <a:cs typeface="Consolas"/>
              </a:defRPr>
            </a:pPr>
            <a:r>
              <a:rPr sz="1125" b="0">
                <a:solidFill>
                  <a:srgbClr val="DED6C8"/>
                </a:solidFill>
                <a:latin typeface="Consolas"/>
                <a:ea typeface="Consolas"/>
                <a:cs typeface="Consolas"/>
              </a:rPr>
              <a:t>  chapters/章名.md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5E3A43F-AD93-4260-A719-A0B3D24BF6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5114925"/>
            <a:ext cx="32004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DED6C8"/>
                </a:solidFill>
                <a:latin typeface="Consolas"/>
                <a:ea typeface="Consolas"/>
                <a:cs typeface="Consolas"/>
              </a:defRPr>
            </a:pPr>
            <a:r>
              <a:rPr sz="1125" b="0">
                <a:solidFill>
                  <a:srgbClr val="DED6C8"/>
                </a:solidFill>
                <a:latin typeface="Consolas"/>
                <a:ea typeface="Consolas"/>
                <a:cs typeface="Consolas"/>
              </a:rPr>
              <a:t>  .storyforge/consultation_history.jsonl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C97CB61A-A8FA-4BFE-BED0-D96E2D7F9A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29300" y="2476500"/>
            <a:ext cx="2095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D6A4F"/>
                </a:solidFill>
                <a:latin typeface="Yu Gothic"/>
                <a:ea typeface="Yu Gothic"/>
                <a:cs typeface="Yu Gothic"/>
              </a:defRPr>
            </a:pPr>
            <a:r>
              <a:rPr sz="900" b="1">
                <a:solidFill>
                  <a:srgbClr val="2D6A4F"/>
                </a:solidFill>
                <a:latin typeface="Yu Gothic"/>
                <a:ea typeface="Yu Gothic"/>
                <a:cs typeface="Yu Gothic"/>
              </a:rPr>
              <a:t>移行に強い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6EDA5A2-C708-4B69-AB24-3E3490E7CA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29300" y="2743200"/>
            <a:ext cx="485775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17211B"/>
                </a:solidFill>
                <a:latin typeface="Yu Gothic"/>
                <a:ea typeface="Yu Gothic"/>
                <a:cs typeface="Yu Gothic"/>
              </a:defRPr>
            </a:pPr>
            <a:r>
              <a:rPr sz="1350" b="0">
                <a:solidFill>
                  <a:srgbClr val="17211B"/>
                </a:solidFill>
                <a:latin typeface="Yu Gothic"/>
                <a:ea typeface="Yu Gothic"/>
                <a:cs typeface="Yu Gothic"/>
              </a:rPr>
              <a:t>`meta.json` 読み込み時に不足項目を補完し、古い作品も扱いやすくする。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0FD6A9F-F046-488A-8CE8-EBC03B4463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29300" y="3543300"/>
            <a:ext cx="2095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D6A4F"/>
                </a:solidFill>
                <a:latin typeface="Yu Gothic"/>
                <a:ea typeface="Yu Gothic"/>
                <a:cs typeface="Yu Gothic"/>
              </a:defRPr>
            </a:pPr>
            <a:r>
              <a:rPr sz="900" b="1">
                <a:solidFill>
                  <a:srgbClr val="2D6A4F"/>
                </a:solidFill>
                <a:latin typeface="Yu Gothic"/>
                <a:ea typeface="Yu Gothic"/>
                <a:cs typeface="Yu Gothic"/>
              </a:rPr>
              <a:t>削除も慎重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74DCAFC-1206-471D-839D-BDCEF3B8F7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29300" y="3810000"/>
            <a:ext cx="485775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17211B"/>
                </a:solidFill>
                <a:latin typeface="Yu Gothic"/>
                <a:ea typeface="Yu Gothic"/>
                <a:cs typeface="Yu Gothic"/>
              </a:defRPr>
            </a:pPr>
            <a:r>
              <a:rPr sz="1350" b="0">
                <a:solidFill>
                  <a:srgbClr val="17211B"/>
                </a:solidFill>
                <a:latin typeface="Yu Gothic"/>
                <a:ea typeface="Yu Gothic"/>
                <a:cs typeface="Yu Gothic"/>
              </a:rPr>
              <a:t>作品削除は `meta.json` の削除中心。本文ファイルはディスクに残す。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232FC5E-ED4C-4A22-B5EA-2E4B2616B3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29300" y="4610100"/>
            <a:ext cx="2095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D6A4F"/>
                </a:solidFill>
                <a:latin typeface="Yu Gothic"/>
                <a:ea typeface="Yu Gothic"/>
                <a:cs typeface="Yu Gothic"/>
              </a:defRPr>
            </a:pPr>
            <a:r>
              <a:rPr sz="900" b="1">
                <a:solidFill>
                  <a:srgbClr val="2D6A4F"/>
                </a:solidFill>
                <a:latin typeface="Yu Gothic"/>
                <a:ea typeface="Yu Gothic"/>
                <a:cs typeface="Yu Gothic"/>
              </a:rPr>
              <a:t>UTF-8 前提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825B992-1063-4837-9714-A8C3A7CA81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29300" y="4876800"/>
            <a:ext cx="485775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17211B"/>
                </a:solidFill>
                <a:latin typeface="Yu Gothic"/>
                <a:ea typeface="Yu Gothic"/>
                <a:cs typeface="Yu Gothic"/>
              </a:defRPr>
            </a:pPr>
            <a:r>
              <a:rPr sz="1350" b="0">
                <a:solidFill>
                  <a:srgbClr val="17211B"/>
                </a:solidFill>
                <a:latin typeface="Yu Gothic"/>
                <a:ea typeface="Yu Gothic"/>
                <a:cs typeface="Yu Gothic"/>
              </a:rPr>
              <a:t>日本語Markdownを壊さないことを優先し、出力時だけ Shift_JIS にも対応。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C025645F-E3B9-4F58-B33F-F514653F30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72850" y="640080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68746B"/>
                </a:solidFill>
                <a:latin typeface="Yu Gothic"/>
                <a:ea typeface="Yu Gothic"/>
                <a:cs typeface="Yu Gothic"/>
              </a:defRPr>
            </a:pPr>
            <a:r>
              <a:rPr sz="900" b="0">
                <a:solidFill>
                  <a:srgbClr val="68746B"/>
                </a:solidFill>
                <a:latin typeface="Yu Gothic"/>
                <a:ea typeface="Yu Gothic"/>
                <a:cs typeface="Yu Gothic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040098261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82038d3802b406b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A081728-2392-42A0-8B01-CF680F3A65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0C09">
              <a:alpha val="36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2B4EC83-7716-484B-BB9E-FCFC9D6EBE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59055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F1713">
              <a:alpha val="72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kicker-4-marker">
            <a:extLst xmlns:a="http://schemas.openxmlformats.org/drawingml/2006/main">
              <a:ext uri="{FF2B5EF4-FFF2-40B4-BE49-F238E27FC236}">
                <a16:creationId xmlns:a16="http://schemas.microsoft.com/office/drawing/2014/main" id="{15A5F1BE-AE38-4038-8939-E353F8E802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38175"/>
            <a:ext cx="66675" cy="666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59B5F"/>
          </a:solidFill>
          <a:ln xmlns:a="http://schemas.openxmlformats.org/drawingml/2006/main" w="0">
            <a:solidFill>
              <a:srgbClr val="C59B5F"/>
            </a:solidFill>
            <a:prstDash val="solid"/>
          </a:ln>
        </p:spPr>
      </p:sp>
      <p:sp>
        <p:nvSpPr>
          <p:cNvPr id="5" name="kicker-4-label">
            <a:extLst xmlns:a="http://schemas.openxmlformats.org/drawingml/2006/main">
              <a:ext uri="{FF2B5EF4-FFF2-40B4-BE49-F238E27FC236}">
                <a16:creationId xmlns:a16="http://schemas.microsoft.com/office/drawing/2014/main" id="{54F87CB4-D0CF-4419-8C9E-147284878D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590550"/>
            <a:ext cx="3048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C59B5F"/>
                </a:solidFill>
                <a:latin typeface="Yu Gothic"/>
                <a:ea typeface="Yu Gothic"/>
                <a:cs typeface="Yu Gothic"/>
              </a:defRPr>
            </a:pPr>
            <a:r>
              <a:rPr sz="975" b="1">
                <a:solidFill>
                  <a:srgbClr val="C59B5F"/>
                </a:solidFill>
                <a:latin typeface="Yu Gothic"/>
                <a:ea typeface="Yu Gothic"/>
                <a:cs typeface="Yu Gothic"/>
              </a:rPr>
              <a:t>WRITING ASSIST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1FE401F-4825-4C21-AC50-5D4C87CE91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81100"/>
            <a:ext cx="457200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FFFAF0"/>
                </a:solidFill>
                <a:latin typeface="Yu Mincho"/>
                <a:ea typeface="Yu Mincho"/>
                <a:cs typeface="Yu Mincho"/>
              </a:defRPr>
            </a:pPr>
            <a:r>
              <a:rPr sz="2550" b="1">
                <a:solidFill>
                  <a:srgbClr val="FFFAF0"/>
                </a:solidFill>
                <a:latin typeface="Yu Mincho"/>
                <a:ea typeface="Yu Mincho"/>
                <a:cs typeface="Yu Mincho"/>
              </a:rPr>
              <a:t>AIは“書く”だけでなく、</a:t>
            </a:r>
          </a:p>
          <a:p xmlns:a="http://schemas.openxmlformats.org/drawingml/2006/main">
            <a:pPr algn="l">
              <a:defRPr sz="2550" b="1">
                <a:solidFill>
                  <a:srgbClr val="FFFAF0"/>
                </a:solidFill>
                <a:latin typeface="Yu Mincho"/>
                <a:ea typeface="Yu Mincho"/>
                <a:cs typeface="Yu Mincho"/>
              </a:defRPr>
            </a:pPr>
            <a:r>
              <a:rPr sz="2550" b="1">
                <a:solidFill>
                  <a:srgbClr val="FFFAF0"/>
                </a:solidFill>
                <a:latin typeface="Yu Mincho"/>
                <a:ea typeface="Yu Mincho"/>
                <a:cs typeface="Yu Mincho"/>
              </a:rPr>
              <a:t>文脈を選んで渡せる。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9D4CF8E-69D5-4223-A802-8E30B5835C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00350"/>
            <a:ext cx="12573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C59B5F"/>
                </a:solidFill>
                <a:latin typeface="Yu Gothic"/>
                <a:ea typeface="Yu Gothic"/>
                <a:cs typeface="Yu Gothic"/>
              </a:defRPr>
            </a:pPr>
            <a:r>
              <a:rPr sz="1350" b="1">
                <a:solidFill>
                  <a:srgbClr val="C59B5F"/>
                </a:solidFill>
                <a:latin typeface="Yu Gothic"/>
                <a:ea typeface="Yu Gothic"/>
                <a:cs typeface="Yu Gothic"/>
              </a:rPr>
              <a:t>2案生成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1C4495D-9FF1-42CE-AB24-B7CA8138DC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66950" y="2800350"/>
            <a:ext cx="27051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E6DCC9"/>
                </a:solidFill>
                <a:latin typeface="Yu Gothic"/>
                <a:ea typeface="Yu Gothic"/>
                <a:cs typeface="Yu Gothic"/>
              </a:defRPr>
            </a:pPr>
            <a:r>
              <a:rPr sz="1125" b="0">
                <a:solidFill>
                  <a:srgbClr val="E6DCC9"/>
                </a:solidFill>
                <a:latin typeface="Yu Gothic"/>
                <a:ea typeface="Yu Gothic"/>
                <a:cs typeface="Yu Gothic"/>
              </a:rPr>
              <a:t>speed は並列、standard / quality は順次。採用前に比較できる。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DFD2D01-6D29-445C-A8C1-9EEC3A6838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619500"/>
            <a:ext cx="12573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C59B5F"/>
                </a:solidFill>
                <a:latin typeface="Yu Gothic"/>
                <a:ea typeface="Yu Gothic"/>
                <a:cs typeface="Yu Gothic"/>
              </a:defRPr>
            </a:pPr>
            <a:r>
              <a:rPr sz="1350" b="1">
                <a:solidFill>
                  <a:srgbClr val="C59B5F"/>
                </a:solidFill>
                <a:latin typeface="Yu Gothic"/>
                <a:ea typeface="Yu Gothic"/>
                <a:cs typeface="Yu Gothic"/>
              </a:rPr>
              <a:t>文体と用語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35A837C-892E-418A-AB67-42F16E647A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66950" y="3619500"/>
            <a:ext cx="27051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E6DCC9"/>
                </a:solidFill>
                <a:latin typeface="Yu Gothic"/>
                <a:ea typeface="Yu Gothic"/>
                <a:cs typeface="Yu Gothic"/>
              </a:defRPr>
            </a:pPr>
            <a:r>
              <a:rPr sz="1125" b="0">
                <a:solidFill>
                  <a:srgbClr val="E6DCC9"/>
                </a:solidFill>
                <a:latin typeface="Yu Gothic"/>
                <a:ea typeface="Yu Gothic"/>
                <a:cs typeface="Yu Gothic"/>
              </a:rPr>
              <a:t>文体資料・プリセット・選択用語を生成プロンプトへ統合。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09E44FB-7D05-45E5-AD69-526F026086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438650"/>
            <a:ext cx="12573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C59B5F"/>
                </a:solidFill>
                <a:latin typeface="Yu Gothic"/>
                <a:ea typeface="Yu Gothic"/>
                <a:cs typeface="Yu Gothic"/>
              </a:defRPr>
            </a:pPr>
            <a:r>
              <a:rPr sz="1350" b="1">
                <a:solidFill>
                  <a:srgbClr val="C59B5F"/>
                </a:solidFill>
                <a:latin typeface="Yu Gothic"/>
                <a:ea typeface="Yu Gothic"/>
                <a:cs typeface="Yu Gothic"/>
              </a:rPr>
              <a:t>反映先を選べる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742FB66-FDBF-40B1-B09E-907B0D22C5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66950" y="4438650"/>
            <a:ext cx="27051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E6DCC9"/>
                </a:solidFill>
                <a:latin typeface="Yu Gothic"/>
                <a:ea typeface="Yu Gothic"/>
                <a:cs typeface="Yu Gothic"/>
              </a:defRPr>
            </a:pPr>
            <a:r>
              <a:rPr sz="1125" b="0">
                <a:solidFill>
                  <a:srgbClr val="E6DCC9"/>
                </a:solidFill>
                <a:latin typeface="Yu Gothic"/>
                <a:ea typeface="Yu Gothic"/>
                <a:cs typeface="Yu Gothic"/>
              </a:rPr>
              <a:t>末尾追加、カーソル挿入、選択範囲置換、下書き保存。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AEA0D46-02C2-41ED-9211-4450746F31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72850" y="640080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68746B"/>
                </a:solidFill>
                <a:latin typeface="Yu Gothic"/>
                <a:ea typeface="Yu Gothic"/>
                <a:cs typeface="Yu Gothic"/>
              </a:defRPr>
            </a:pPr>
            <a:r>
              <a:rPr sz="900" b="0">
                <a:solidFill>
                  <a:srgbClr val="68746B"/>
                </a:solidFill>
                <a:latin typeface="Yu Gothic"/>
                <a:ea typeface="Yu Gothic"/>
                <a:cs typeface="Yu Gothic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812090641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60d5194a9404681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92FB8D2-EC63-45B2-9D14-CAE3D78690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0C09">
              <a:alpha val="32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3ACB83D-107E-49B4-A43F-B088AB50F6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0"/>
            <a:ext cx="4953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EFE4">
              <a:alpha val="88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kicker-5-marker">
            <a:extLst xmlns:a="http://schemas.openxmlformats.org/drawingml/2006/main">
              <a:ext uri="{FF2B5EF4-FFF2-40B4-BE49-F238E27FC236}">
                <a16:creationId xmlns:a16="http://schemas.microsoft.com/office/drawing/2014/main" id="{B906F0C8-FD0E-4963-A9F9-F57486071F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657225"/>
            <a:ext cx="66675" cy="666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6A4F"/>
          </a:solidFill>
          <a:ln xmlns:a="http://schemas.openxmlformats.org/drawingml/2006/main" w="0">
            <a:solidFill>
              <a:srgbClr val="2D6A4F"/>
            </a:solidFill>
            <a:prstDash val="solid"/>
          </a:ln>
        </p:spPr>
      </p:sp>
      <p:sp>
        <p:nvSpPr>
          <p:cNvPr id="5" name="kicker-5-label">
            <a:extLst xmlns:a="http://schemas.openxmlformats.org/drawingml/2006/main">
              <a:ext uri="{FF2B5EF4-FFF2-40B4-BE49-F238E27FC236}">
                <a16:creationId xmlns:a16="http://schemas.microsoft.com/office/drawing/2014/main" id="{911FF030-F8B6-4CA1-A490-BECF2C29C0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05750" y="609600"/>
            <a:ext cx="3048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D6A4F"/>
                </a:solidFill>
                <a:latin typeface="Yu Gothic"/>
                <a:ea typeface="Yu Gothic"/>
                <a:cs typeface="Yu Gothic"/>
              </a:defRPr>
            </a:pPr>
            <a:r>
              <a:rPr sz="975" b="1">
                <a:solidFill>
                  <a:srgbClr val="2D6A4F"/>
                </a:solidFill>
                <a:latin typeface="Yu Gothic"/>
                <a:ea typeface="Yu Gothic"/>
                <a:cs typeface="Yu Gothic"/>
              </a:rPr>
              <a:t>CONSULTATION DESK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11DDEE8-5202-405C-A981-3902CE0D70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1200150"/>
            <a:ext cx="3429000" cy="914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400" b="1">
                <a:solidFill>
                  <a:srgbClr val="17211B"/>
                </a:solidFill>
                <a:latin typeface="Yu Mincho"/>
                <a:ea typeface="Yu Mincho"/>
                <a:cs typeface="Yu Mincho"/>
              </a:defRPr>
            </a:pPr>
            <a:r>
              <a:rPr sz="2400" b="1">
                <a:solidFill>
                  <a:srgbClr val="17211B"/>
                </a:solidFill>
                <a:latin typeface="Yu Mincho"/>
                <a:ea typeface="Yu Mincho"/>
                <a:cs typeface="Yu Mincho"/>
              </a:rPr>
              <a:t>相談は、作品資料を</a:t>
            </a:r>
          </a:p>
          <a:p xmlns:a="http://schemas.openxmlformats.org/drawingml/2006/main">
            <a:pPr algn="l">
              <a:defRPr sz="2400" b="1">
                <a:solidFill>
                  <a:srgbClr val="17211B"/>
                </a:solidFill>
                <a:latin typeface="Yu Mincho"/>
                <a:ea typeface="Yu Mincho"/>
                <a:cs typeface="Yu Mincho"/>
              </a:defRPr>
            </a:pPr>
            <a:r>
              <a:rPr sz="2400" b="1">
                <a:solidFill>
                  <a:srgbClr val="17211B"/>
                </a:solidFill>
                <a:latin typeface="Yu Mincho"/>
                <a:ea typeface="Yu Mincho"/>
                <a:cs typeface="Yu Mincho"/>
              </a:rPr>
              <a:t>選んでから投げる。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EFD61E7-C97F-4180-8A45-6E69F5CB5E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2381250"/>
            <a:ext cx="33718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68746B"/>
                </a:solidFill>
                <a:latin typeface="Yu Gothic"/>
                <a:ea typeface="Yu Gothic"/>
                <a:cs typeface="Yu Gothic"/>
              </a:defRPr>
            </a:pPr>
            <a:r>
              <a:rPr sz="1200" b="0">
                <a:solidFill>
                  <a:srgbClr val="68746B"/>
                </a:solidFill>
                <a:latin typeface="Yu Gothic"/>
                <a:ea typeface="Yu Gothic"/>
                <a:cs typeface="Yu Gothic"/>
              </a:rPr>
              <a:t>キャラ相談、矛盾チェック、世界観深掘り、展開相談、読者目線、文体相談。カテゴリに応じて参照資料とプロンプトが変わります。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443CDD7-A569-41E1-87CE-3776DEFCA7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3695700"/>
            <a:ext cx="13144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6A4F"/>
          </a:solidFill>
          <a:ln xmlns:a="http://schemas.openxmlformats.org/drawingml/2006/main" w="9525">
            <a:solidFill>
              <a:srgbClr val="2D6A4F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0AC7730-1134-49F8-8E1F-C1DD5E3B0B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3771900"/>
            <a:ext cx="13144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AF0"/>
                </a:solidFill>
                <a:latin typeface="Yu Gothic"/>
                <a:ea typeface="Yu Gothic"/>
                <a:cs typeface="Yu Gothic"/>
              </a:defRPr>
            </a:pPr>
            <a:r>
              <a:rPr sz="975" b="1">
                <a:solidFill>
                  <a:srgbClr val="FFFAF0"/>
                </a:solidFill>
                <a:latin typeface="Yu Gothic"/>
                <a:ea typeface="Yu Gothic"/>
                <a:cs typeface="Yu Gothic"/>
              </a:rPr>
              <a:t>Smart参照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32A95E3-DF5F-4DFB-8C5D-0994A5BA9D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15450" y="3695700"/>
            <a:ext cx="13144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AF2"/>
          </a:solidFill>
          <a:ln xmlns:a="http://schemas.openxmlformats.org/drawingml/2006/main" w="9525">
            <a:solidFill>
              <a:srgbClr val="D8CBB7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E1A8CE0-53E2-4DE0-9D40-03F910BE22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15450" y="3771900"/>
            <a:ext cx="13144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7211B"/>
                </a:solidFill>
                <a:latin typeface="Yu Gothic"/>
                <a:ea typeface="Yu Gothic"/>
                <a:cs typeface="Yu Gothic"/>
              </a:defRPr>
            </a:pPr>
            <a:r>
              <a:rPr sz="975" b="1">
                <a:solidFill>
                  <a:srgbClr val="17211B"/>
                </a:solidFill>
                <a:latin typeface="Yu Gothic"/>
                <a:ea typeface="Yu Gothic"/>
                <a:cs typeface="Yu Gothic"/>
              </a:rPr>
              <a:t>直近章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3A0BDF1-38DE-41FA-8C04-0F7AB2AD00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4229100"/>
            <a:ext cx="13144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AF2"/>
          </a:solidFill>
          <a:ln xmlns:a="http://schemas.openxmlformats.org/drawingml/2006/main" w="9525">
            <a:solidFill>
              <a:srgbClr val="D8CBB7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08EE395-C5B4-445E-8C30-AF77EDF237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4305300"/>
            <a:ext cx="13144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7211B"/>
                </a:solidFill>
                <a:latin typeface="Yu Gothic"/>
                <a:ea typeface="Yu Gothic"/>
                <a:cs typeface="Yu Gothic"/>
              </a:defRPr>
            </a:pPr>
            <a:r>
              <a:rPr sz="975" b="1">
                <a:solidFill>
                  <a:srgbClr val="17211B"/>
                </a:solidFill>
                <a:latin typeface="Yu Gothic"/>
                <a:ea typeface="Yu Gothic"/>
                <a:cs typeface="Yu Gothic"/>
              </a:rPr>
              <a:t>相談履歴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C0A7A99-AEB5-4120-9333-C6E183CAF8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15450" y="4229100"/>
            <a:ext cx="13144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AF2"/>
          </a:solidFill>
          <a:ln xmlns:a="http://schemas.openxmlformats.org/drawingml/2006/main" w="9525">
            <a:solidFill>
              <a:srgbClr val="D8CBB7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AC7FC41-D64F-4477-934A-92222F6DB8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15450" y="4305300"/>
            <a:ext cx="13144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7211B"/>
                </a:solidFill>
                <a:latin typeface="Yu Gothic"/>
                <a:ea typeface="Yu Gothic"/>
                <a:cs typeface="Yu Gothic"/>
              </a:defRPr>
            </a:pPr>
            <a:r>
              <a:rPr sz="975" b="1">
                <a:solidFill>
                  <a:srgbClr val="17211B"/>
                </a:solidFill>
                <a:latin typeface="Yu Gothic"/>
                <a:ea typeface="Yu Gothic"/>
                <a:cs typeface="Yu Gothic"/>
              </a:rPr>
              <a:t>メモ保存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23B9518-0FED-4233-A9C0-127BBBCEC6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4762500"/>
            <a:ext cx="13144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AF2"/>
          </a:solidFill>
          <a:ln xmlns:a="http://schemas.openxmlformats.org/drawingml/2006/main" w="9525">
            <a:solidFill>
              <a:srgbClr val="D8CBB7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7BCFADB-084F-483C-AC08-8781EE81E0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4838700"/>
            <a:ext cx="13144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7211B"/>
                </a:solidFill>
                <a:latin typeface="Yu Gothic"/>
                <a:ea typeface="Yu Gothic"/>
                <a:cs typeface="Yu Gothic"/>
              </a:defRPr>
            </a:pPr>
            <a:r>
              <a:rPr sz="975" b="1">
                <a:solidFill>
                  <a:srgbClr val="17211B"/>
                </a:solidFill>
                <a:latin typeface="Yu Gothic"/>
                <a:ea typeface="Yu Gothic"/>
                <a:cs typeface="Yu Gothic"/>
              </a:rPr>
              <a:t>タスク化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AFAE428-324A-4149-B405-6BE8710F69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15450" y="4762500"/>
            <a:ext cx="13144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AF2"/>
          </a:solidFill>
          <a:ln xmlns:a="http://schemas.openxmlformats.org/drawingml/2006/main" w="9525">
            <a:solidFill>
              <a:srgbClr val="D8CBB7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3DD175A-C431-4B0B-AE56-CD92B609DD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15450" y="4838700"/>
            <a:ext cx="13144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7211B"/>
                </a:solidFill>
                <a:latin typeface="Yu Gothic"/>
                <a:ea typeface="Yu Gothic"/>
                <a:cs typeface="Yu Gothic"/>
              </a:defRPr>
            </a:pPr>
            <a:r>
              <a:rPr sz="975" b="1">
                <a:solidFill>
                  <a:srgbClr val="17211B"/>
                </a:solidFill>
                <a:latin typeface="Yu Gothic"/>
                <a:ea typeface="Yu Gothic"/>
                <a:cs typeface="Yu Gothic"/>
              </a:rPr>
              <a:t>資料編集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C52B38A-486A-4891-A3CC-B6F1D69A87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72850" y="640080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68746B"/>
                </a:solidFill>
                <a:latin typeface="Yu Gothic"/>
                <a:ea typeface="Yu Gothic"/>
                <a:cs typeface="Yu Gothic"/>
              </a:defRPr>
            </a:pPr>
            <a:r>
              <a:rPr sz="900" b="0">
                <a:solidFill>
                  <a:srgbClr val="68746B"/>
                </a:solidFill>
                <a:latin typeface="Yu Gothic"/>
                <a:ea typeface="Yu Gothic"/>
                <a:cs typeface="Yu Gothic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078031771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6325cde90eb48d5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BE64D6B-098A-4EAD-905F-A032F6056F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0C09">
              <a:alpha val="38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kicker-6-marker">
            <a:extLst xmlns:a="http://schemas.openxmlformats.org/drawingml/2006/main">
              <a:ext uri="{FF2B5EF4-FFF2-40B4-BE49-F238E27FC236}">
                <a16:creationId xmlns:a16="http://schemas.microsoft.com/office/drawing/2014/main" id="{4F5D9FB8-F097-4EAB-A8DE-D75AAD8E24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19125"/>
            <a:ext cx="66675" cy="666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59B5F"/>
          </a:solidFill>
          <a:ln xmlns:a="http://schemas.openxmlformats.org/drawingml/2006/main" w="0">
            <a:solidFill>
              <a:srgbClr val="C59B5F"/>
            </a:solidFill>
            <a:prstDash val="solid"/>
          </a:ln>
        </p:spPr>
      </p:sp>
      <p:sp>
        <p:nvSpPr>
          <p:cNvPr id="4" name="kicker-6-label">
            <a:extLst xmlns:a="http://schemas.openxmlformats.org/drawingml/2006/main">
              <a:ext uri="{FF2B5EF4-FFF2-40B4-BE49-F238E27FC236}">
                <a16:creationId xmlns:a16="http://schemas.microsoft.com/office/drawing/2014/main" id="{AE618DB1-4E04-4D04-91FC-BE41610F95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571500"/>
            <a:ext cx="3048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C59B5F"/>
                </a:solidFill>
                <a:latin typeface="Yu Gothic"/>
                <a:ea typeface="Yu Gothic"/>
                <a:cs typeface="Yu Gothic"/>
              </a:defRPr>
            </a:pPr>
            <a:r>
              <a:rPr sz="975" b="1">
                <a:solidFill>
                  <a:srgbClr val="C59B5F"/>
                </a:solidFill>
                <a:latin typeface="Yu Gothic"/>
                <a:ea typeface="Yu Gothic"/>
                <a:cs typeface="Yu Gothic"/>
              </a:rPr>
              <a:t>EXPORT STUDIO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81440A3-C459-43DC-830E-231AFFDD53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62050"/>
            <a:ext cx="5334000" cy="1047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FFFAF0"/>
                </a:solidFill>
                <a:latin typeface="Yu Mincho"/>
                <a:ea typeface="Yu Mincho"/>
                <a:cs typeface="Yu Mincho"/>
              </a:defRPr>
            </a:pPr>
            <a:r>
              <a:rPr sz="2550" b="1">
                <a:solidFill>
                  <a:srgbClr val="FFFAF0"/>
                </a:solidFill>
                <a:latin typeface="Yu Mincho"/>
                <a:ea typeface="Yu Mincho"/>
                <a:cs typeface="Yu Mincho"/>
              </a:rPr>
              <a:t>小説本文から、</a:t>
            </a:r>
          </a:p>
          <a:p xmlns:a="http://schemas.openxmlformats.org/drawingml/2006/main">
            <a:pPr algn="l">
              <a:defRPr sz="2550" b="1">
                <a:solidFill>
                  <a:srgbClr val="FFFAF0"/>
                </a:solidFill>
                <a:latin typeface="Yu Mincho"/>
                <a:ea typeface="Yu Mincho"/>
                <a:cs typeface="Yu Mincho"/>
              </a:defRPr>
            </a:pPr>
            <a:r>
              <a:rPr sz="2550" b="1">
                <a:solidFill>
                  <a:srgbClr val="FFFAF0"/>
                </a:solidFill>
                <a:latin typeface="Yu Mincho"/>
                <a:ea typeface="Yu Mincho"/>
                <a:cs typeface="Yu Mincho"/>
              </a:rPr>
              <a:t>ノベルゲーム制作へ橋を架ける。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D369B91-6EA6-4067-8320-72D84D4D48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876550"/>
            <a:ext cx="4762500" cy="1962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AF0">
              <a:alpha val="9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73AE523-62FC-4879-A455-3ED908BF12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3143250"/>
            <a:ext cx="22860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7211B"/>
                </a:solidFill>
                <a:latin typeface="Yu Gothic"/>
                <a:ea typeface="Yu Gothic"/>
                <a:cs typeface="Yu Gothic"/>
              </a:defRPr>
            </a:pPr>
            <a:r>
              <a:rPr sz="1650" b="1">
                <a:solidFill>
                  <a:srgbClr val="17211B"/>
                </a:solidFill>
                <a:latin typeface="Yu Gothic"/>
                <a:ea typeface="Yu Gothic"/>
                <a:cs typeface="Yu Gothic"/>
              </a:rPr>
              <a:t>TiranoScript 変換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011CADE-23F4-4E37-90B7-43D08E92A8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3562350"/>
            <a:ext cx="40386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8746B"/>
                </a:solidFill>
                <a:latin typeface="Yu Gothic"/>
                <a:ea typeface="Yu Gothic"/>
                <a:cs typeface="Yu Gothic"/>
              </a:defRPr>
            </a:pPr>
            <a:r>
              <a:rPr sz="1125" b="0">
                <a:solidFill>
                  <a:srgbClr val="68746B"/>
                </a:solidFill>
                <a:latin typeface="Yu Gothic"/>
                <a:ea typeface="Yu Gothic"/>
                <a:cs typeface="Yu Gothic"/>
              </a:rPr>
              <a:t>会話・地の文・曖昧段落を分類し、必要に応じてAIで話者を判定。`.ks`、`characters.yaml`、デバッグログまで出力できます。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377EAE3-C66B-41B9-BAF6-4344A975B2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343400"/>
            <a:ext cx="3048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D6A4F"/>
                </a:solidFill>
                <a:latin typeface="Yu Gothic"/>
                <a:ea typeface="Yu Gothic"/>
                <a:cs typeface="Yu Gothic"/>
              </a:defRPr>
            </a:pPr>
            <a:r>
              <a:rPr sz="1050" b="1">
                <a:solidFill>
                  <a:srgbClr val="2D6A4F"/>
                </a:solidFill>
                <a:latin typeface="Yu Gothic"/>
                <a:ea typeface="Yu Gothic"/>
                <a:cs typeface="Yu Gothic"/>
              </a:rPr>
              <a:t>UTF-8 / Shift_JIS 対応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9836B6A-A938-4850-82F4-F2D34FC1FC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72850" y="640080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68746B"/>
                </a:solidFill>
                <a:latin typeface="Yu Gothic"/>
                <a:ea typeface="Yu Gothic"/>
                <a:cs typeface="Yu Gothic"/>
              </a:defRPr>
            </a:pPr>
            <a:r>
              <a:rPr sz="900" b="0">
                <a:solidFill>
                  <a:srgbClr val="68746B"/>
                </a:solidFill>
                <a:latin typeface="Yu Gothic"/>
                <a:ea typeface="Yu Gothic"/>
                <a:cs typeface="Yu Gothic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895603968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AAB4D8A-FD7A-4DB6-91BC-6F5B323F3E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F1713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kicker-7-marker">
            <a:extLst xmlns:a="http://schemas.openxmlformats.org/drawingml/2006/main">
              <a:ext uri="{FF2B5EF4-FFF2-40B4-BE49-F238E27FC236}">
                <a16:creationId xmlns:a16="http://schemas.microsoft.com/office/drawing/2014/main" id="{DD93EDE5-033D-4AD5-B7AD-5BE9F2EFDF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81025"/>
            <a:ext cx="66675" cy="666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59B5F"/>
          </a:solidFill>
          <a:ln xmlns:a="http://schemas.openxmlformats.org/drawingml/2006/main" w="0">
            <a:solidFill>
              <a:srgbClr val="C59B5F"/>
            </a:solidFill>
            <a:prstDash val="solid"/>
          </a:ln>
        </p:spPr>
      </p:sp>
      <p:sp>
        <p:nvSpPr>
          <p:cNvPr id="3" name="kicker-7-label">
            <a:extLst xmlns:a="http://schemas.openxmlformats.org/drawingml/2006/main">
              <a:ext uri="{FF2B5EF4-FFF2-40B4-BE49-F238E27FC236}">
                <a16:creationId xmlns:a16="http://schemas.microsoft.com/office/drawing/2014/main" id="{D7BF7313-3ED8-491E-9FD5-0BDEF9592A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33400"/>
            <a:ext cx="3048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C59B5F"/>
                </a:solidFill>
                <a:latin typeface="Yu Gothic"/>
                <a:ea typeface="Yu Gothic"/>
                <a:cs typeface="Yu Gothic"/>
              </a:defRPr>
            </a:pPr>
            <a:r>
              <a:rPr sz="975" b="1">
                <a:solidFill>
                  <a:srgbClr val="C59B5F"/>
                </a:solidFill>
                <a:latin typeface="Yu Gothic"/>
                <a:ea typeface="Yu Gothic"/>
                <a:cs typeface="Yu Gothic"/>
              </a:rPr>
              <a:t>VALUE SUMMARY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A6D91ED-F997-41F1-9BA0-8F383BF78F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47750"/>
            <a:ext cx="8191500" cy="1028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AF0"/>
                </a:solidFill>
                <a:latin typeface="Yu Mincho"/>
                <a:ea typeface="Yu Mincho"/>
                <a:cs typeface="Yu Mincho"/>
              </a:defRPr>
            </a:pPr>
            <a:r>
              <a:rPr sz="2700" b="1">
                <a:solidFill>
                  <a:srgbClr val="FFFAF0"/>
                </a:solidFill>
                <a:latin typeface="Yu Mincho"/>
                <a:ea typeface="Yu Mincho"/>
                <a:cs typeface="Yu Mincho"/>
              </a:rPr>
              <a:t>StoryForge が売っているのは、</a:t>
            </a:r>
          </a:p>
          <a:p xmlns:a="http://schemas.openxmlformats.org/drawingml/2006/main">
            <a:pPr algn="l">
              <a:defRPr sz="2700" b="1">
                <a:solidFill>
                  <a:srgbClr val="FFFAF0"/>
                </a:solidFill>
                <a:latin typeface="Yu Mincho"/>
                <a:ea typeface="Yu Mincho"/>
                <a:cs typeface="Yu Mincho"/>
              </a:defRPr>
            </a:pPr>
            <a:r>
              <a:rPr sz="2700" b="1">
                <a:solidFill>
                  <a:srgbClr val="FFFAF0"/>
                </a:solidFill>
                <a:latin typeface="Yu Mincho"/>
                <a:ea typeface="Yu Mincho"/>
                <a:cs typeface="Yu Mincho"/>
              </a:rPr>
              <a:t>“AI機能”ではなく、書き続けられる環境。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561E388-B924-491F-9B72-093457D489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362200"/>
            <a:ext cx="742950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D8CBB7"/>
                </a:solidFill>
                <a:latin typeface="Yu Gothic"/>
                <a:ea typeface="Yu Gothic"/>
                <a:cs typeface="Yu Gothic"/>
              </a:defRPr>
            </a:pPr>
            <a:r>
              <a:rPr sz="1275" b="0">
                <a:solidFill>
                  <a:srgbClr val="D8CBB7"/>
                </a:solidFill>
                <a:latin typeface="Yu Gothic"/>
                <a:ea typeface="Yu Gothic"/>
                <a:cs typeface="Yu Gothic"/>
              </a:rPr>
              <a:t>実装済みの魅力は、機能数よりも流れにあります。作品を作る、資料を選ぶ、相談する、直す、出す。その一連をローカルの作品フォルダから離さないこと。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39D7BEA-9489-49C5-9985-50A6A20453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829050"/>
            <a:ext cx="2209800" cy="1409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231C"/>
          </a:solidFill>
          <a:ln xmlns:a="http://schemas.openxmlformats.org/drawingml/2006/main" w="9525">
            <a:solidFill>
              <a:srgbClr val="2F4638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824384F-D482-4D35-8A97-93061F2AED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4057650"/>
            <a:ext cx="952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C59B5F"/>
                </a:solidFill>
                <a:latin typeface="Yu Gothic"/>
                <a:ea typeface="Yu Gothic"/>
                <a:cs typeface="Yu Gothic"/>
              </a:defRPr>
            </a:pPr>
            <a:r>
              <a:rPr sz="1800" b="1">
                <a:solidFill>
                  <a:srgbClr val="C59B5F"/>
                </a:solidFill>
                <a:latin typeface="Yu Gothic"/>
                <a:ea typeface="Yu Gothic"/>
                <a:cs typeface="Yu Gothic"/>
              </a:rPr>
              <a:t>作る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A83CDE1-E9F5-49BA-8AE3-3C04BCB363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4438650"/>
            <a:ext cx="533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7FB08B"/>
          </a:solidFill>
          <a:ln xmlns:a="http://schemas.openxmlformats.org/drawingml/2006/main" w="0">
            <a:solidFill>
              <a:srgbClr val="7FB08B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CFA3F6E-C9D4-43F2-A2EB-A13FA67106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4629150"/>
            <a:ext cx="16954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6DCC9"/>
                </a:solidFill>
                <a:latin typeface="Yu Gothic"/>
                <a:ea typeface="Yu Gothic"/>
                <a:cs typeface="Yu Gothic"/>
              </a:defRPr>
            </a:pPr>
            <a:r>
              <a:rPr sz="975" b="0">
                <a:solidFill>
                  <a:srgbClr val="E6DCC9"/>
                </a:solidFill>
                <a:latin typeface="Yu Gothic"/>
                <a:ea typeface="Yu Gothic"/>
                <a:cs typeface="Yu Gothic"/>
              </a:rPr>
              <a:t>章本文・キャラクター・世界観・あらすじ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9E3FD76-E747-43EB-BC81-4563E26D26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3829050"/>
            <a:ext cx="2209800" cy="1409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231C"/>
          </a:solidFill>
          <a:ln xmlns:a="http://schemas.openxmlformats.org/drawingml/2006/main" w="9525">
            <a:solidFill>
              <a:srgbClr val="2F463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F358668-0536-4CCB-93A1-24400BA3C0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4057650"/>
            <a:ext cx="952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C59B5F"/>
                </a:solidFill>
                <a:latin typeface="Yu Gothic"/>
                <a:ea typeface="Yu Gothic"/>
                <a:cs typeface="Yu Gothic"/>
              </a:defRPr>
            </a:pPr>
            <a:r>
              <a:rPr sz="1800" b="1">
                <a:solidFill>
                  <a:srgbClr val="C59B5F"/>
                </a:solidFill>
                <a:latin typeface="Yu Gothic"/>
                <a:ea typeface="Yu Gothic"/>
                <a:cs typeface="Yu Gothic"/>
              </a:rPr>
              <a:t>頼る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8CE5D336-9F84-431B-8EBB-E027FC583C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4438650"/>
            <a:ext cx="533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7FB08B"/>
          </a:solidFill>
          <a:ln xmlns:a="http://schemas.openxmlformats.org/drawingml/2006/main" w="0">
            <a:solidFill>
              <a:srgbClr val="7FB08B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482D7AC-FDC7-435C-8220-60BAF69387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4629150"/>
            <a:ext cx="16954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6DCC9"/>
                </a:solidFill>
                <a:latin typeface="Yu Gothic"/>
                <a:ea typeface="Yu Gothic"/>
                <a:cs typeface="Yu Gothic"/>
              </a:defRPr>
            </a:pPr>
            <a:r>
              <a:rPr sz="975" b="0">
                <a:solidFill>
                  <a:srgbClr val="E6DCC9"/>
                </a:solidFill>
                <a:latin typeface="Yu Gothic"/>
                <a:ea typeface="Yu Gothic"/>
                <a:cs typeface="Yu Gothic"/>
              </a:rPr>
              <a:t>2案生成・案C改善・相談窓・整合性チェック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8F8F907-25B0-46C4-94EF-190A5CF094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3829050"/>
            <a:ext cx="2209800" cy="1409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231C"/>
          </a:solidFill>
          <a:ln xmlns:a="http://schemas.openxmlformats.org/drawingml/2006/main" w="9525">
            <a:solidFill>
              <a:srgbClr val="2F463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23E1E501-F004-4378-A093-B9C8F68ECB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0800" y="4057650"/>
            <a:ext cx="952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C59B5F"/>
                </a:solidFill>
                <a:latin typeface="Yu Gothic"/>
                <a:ea typeface="Yu Gothic"/>
                <a:cs typeface="Yu Gothic"/>
              </a:defRPr>
            </a:pPr>
            <a:r>
              <a:rPr sz="1800" b="1">
                <a:solidFill>
                  <a:srgbClr val="C59B5F"/>
                </a:solidFill>
                <a:latin typeface="Yu Gothic"/>
                <a:ea typeface="Yu Gothic"/>
                <a:cs typeface="Yu Gothic"/>
              </a:rPr>
              <a:t>整える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7428154-E081-49B7-B7BB-B8D96574D0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0800" y="4438650"/>
            <a:ext cx="533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7FB08B"/>
          </a:solidFill>
          <a:ln xmlns:a="http://schemas.openxmlformats.org/drawingml/2006/main" w="0">
            <a:solidFill>
              <a:srgbClr val="7FB08B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A9F247D-E059-4271-9357-E7E1540E9E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0800" y="4629150"/>
            <a:ext cx="16954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6DCC9"/>
                </a:solidFill>
                <a:latin typeface="Yu Gothic"/>
                <a:ea typeface="Yu Gothic"/>
                <a:cs typeface="Yu Gothic"/>
              </a:defRPr>
            </a:pPr>
            <a:r>
              <a:rPr sz="975" b="0">
                <a:solidFill>
                  <a:srgbClr val="E6DCC9"/>
                </a:solidFill>
                <a:latin typeface="Yu Gothic"/>
                <a:ea typeface="Yu Gothic"/>
                <a:cs typeface="Yu Gothic"/>
              </a:rPr>
              <a:t>校正・AI修正・設定更新候補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010AF27-7977-4DE8-8884-577574AF24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34450" y="3829050"/>
            <a:ext cx="2209800" cy="1409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231C"/>
          </a:solidFill>
          <a:ln xmlns:a="http://schemas.openxmlformats.org/drawingml/2006/main" w="9525">
            <a:solidFill>
              <a:srgbClr val="2F463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8251BEA6-EC74-4C70-8909-5FD83A1BFC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4057650"/>
            <a:ext cx="952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C59B5F"/>
                </a:solidFill>
                <a:latin typeface="Yu Gothic"/>
                <a:ea typeface="Yu Gothic"/>
                <a:cs typeface="Yu Gothic"/>
              </a:defRPr>
            </a:pPr>
            <a:r>
              <a:rPr sz="1800" b="1">
                <a:solidFill>
                  <a:srgbClr val="C59B5F"/>
                </a:solidFill>
                <a:latin typeface="Yu Gothic"/>
                <a:ea typeface="Yu Gothic"/>
                <a:cs typeface="Yu Gothic"/>
              </a:rPr>
              <a:t>届ける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52D89E3-208E-41CD-BB9C-6D098B2644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4438650"/>
            <a:ext cx="533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7FB08B"/>
          </a:solidFill>
          <a:ln xmlns:a="http://schemas.openxmlformats.org/drawingml/2006/main" w="0">
            <a:solidFill>
              <a:srgbClr val="7FB08B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860FE8B-3626-4D53-9D9D-19648D9037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4629150"/>
            <a:ext cx="16954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6DCC9"/>
                </a:solidFill>
                <a:latin typeface="Yu Gothic"/>
                <a:ea typeface="Yu Gothic"/>
                <a:cs typeface="Yu Gothic"/>
              </a:defRPr>
            </a:pPr>
            <a:r>
              <a:rPr sz="975" b="0">
                <a:solidFill>
                  <a:srgbClr val="E6DCC9"/>
                </a:solidFill>
                <a:latin typeface="Yu Gothic"/>
                <a:ea typeface="Yu Gothic"/>
                <a:cs typeface="Yu Gothic"/>
              </a:rPr>
              <a:t>txt / md / TiranoScript 出力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046CE3F3-83F9-48B5-B48A-34EBBA63FD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924550"/>
            <a:ext cx="72390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AF0"/>
                </a:solidFill>
                <a:latin typeface="Yu Gothic"/>
                <a:ea typeface="Yu Gothic"/>
                <a:cs typeface="Yu Gothic"/>
              </a:defRPr>
            </a:pPr>
            <a:r>
              <a:rPr sz="1800" b="1">
                <a:solidFill>
                  <a:srgbClr val="FFFAF0"/>
                </a:solidFill>
                <a:latin typeface="Yu Gothic"/>
                <a:ea typeface="Yu Gothic"/>
                <a:cs typeface="Yu Gothic"/>
              </a:rPr>
              <a:t>自分のPCに作品を置いたまま、AIと一緒に書く。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976700E7-4C70-44CF-8CCB-D18B84F99D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72850" y="640080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68746B"/>
                </a:solidFill>
                <a:latin typeface="Yu Gothic"/>
                <a:ea typeface="Yu Gothic"/>
                <a:cs typeface="Yu Gothic"/>
              </a:defRPr>
            </a:pPr>
            <a:r>
              <a:rPr sz="900" b="0">
                <a:solidFill>
                  <a:srgbClr val="68746B"/>
                </a:solidFill>
                <a:latin typeface="Yu Gothic"/>
                <a:ea typeface="Yu Gothic"/>
                <a:cs typeface="Yu Gothic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1063245087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2026-05-18T02:14:10.2010000Z</dcterms:created>
  <dcterms:modified xsi:type="dcterms:W3CDTF">2026-05-18T02:14:10.2010000Z</dcterms:modified>
</coreProperties>
</file>